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7" r:id="rId3"/>
    <p:sldId id="257" r:id="rId4"/>
    <p:sldId id="270" r:id="rId5"/>
    <p:sldId id="259" r:id="rId6"/>
    <p:sldId id="261" r:id="rId7"/>
    <p:sldId id="260" r:id="rId8"/>
    <p:sldId id="262" r:id="rId9"/>
    <p:sldId id="263" r:id="rId10"/>
    <p:sldId id="264" r:id="rId11"/>
    <p:sldId id="265" r:id="rId12"/>
    <p:sldId id="266" r:id="rId13"/>
    <p:sldId id="268" r:id="rId14"/>
    <p:sldId id="276" r:id="rId15"/>
    <p:sldId id="269" r:id="rId16"/>
    <p:sldId id="271" r:id="rId17"/>
    <p:sldId id="272" r:id="rId18"/>
    <p:sldId id="273" r:id="rId19"/>
    <p:sldId id="274" r:id="rId20"/>
    <p:sldId id="277" r:id="rId21"/>
    <p:sldId id="275"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59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dirty="0" smtClean="0"/>
              <a:t>Школьная мотивация</a:t>
            </a:r>
            <a:endParaRPr lang="ru-RU"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pieChart>
        <c:varyColors val="1"/>
        <c:ser>
          <c:idx val="0"/>
          <c:order val="0"/>
          <c:tx>
            <c:strRef>
              <c:f>Лист1!$B$1</c:f>
              <c:strCache>
                <c:ptCount val="1"/>
                <c:pt idx="0">
                  <c:v>Ряд 1</c:v>
                </c:pt>
              </c:strCache>
            </c:strRef>
          </c:tx>
          <c:dPt>
            <c:idx val="0"/>
            <c:bubble3D val="0"/>
            <c:spPr>
              <a:solidFill>
                <a:schemeClr val="accent1"/>
              </a:solidFill>
              <a:ln>
                <a:noFill/>
              </a:ln>
              <a:effectLst/>
            </c:spPr>
            <c:extLst>
              <c:ext xmlns:c16="http://schemas.microsoft.com/office/drawing/2014/chart" uri="{C3380CC4-5D6E-409C-BE32-E72D297353CC}">
                <c16:uniqueId val="{00000001-D4F4-459D-80D3-F72939CA1EEB}"/>
              </c:ext>
            </c:extLst>
          </c:dPt>
          <c:dPt>
            <c:idx val="1"/>
            <c:bubble3D val="0"/>
            <c:spPr>
              <a:solidFill>
                <a:schemeClr val="accent3"/>
              </a:solidFill>
              <a:ln>
                <a:noFill/>
              </a:ln>
              <a:effectLst/>
            </c:spPr>
            <c:extLst>
              <c:ext xmlns:c16="http://schemas.microsoft.com/office/drawing/2014/chart" uri="{C3380CC4-5D6E-409C-BE32-E72D297353CC}">
                <c16:uniqueId val="{00000003-D4F4-459D-80D3-F72939CA1EEB}"/>
              </c:ext>
            </c:extLst>
          </c:dPt>
          <c:dPt>
            <c:idx val="2"/>
            <c:bubble3D val="0"/>
            <c:spPr>
              <a:solidFill>
                <a:schemeClr val="accent5"/>
              </a:solidFill>
              <a:ln>
                <a:noFill/>
              </a:ln>
              <a:effectLst/>
            </c:spPr>
            <c:extLst>
              <c:ext xmlns:c16="http://schemas.microsoft.com/office/drawing/2014/chart" uri="{C3380CC4-5D6E-409C-BE32-E72D297353CC}">
                <c16:uniqueId val="{00000005-D4F4-459D-80D3-F72939CA1EEB}"/>
              </c:ext>
            </c:extLst>
          </c:dPt>
          <c:dPt>
            <c:idx val="3"/>
            <c:bubble3D val="0"/>
            <c:spPr>
              <a:solidFill>
                <a:schemeClr val="accent1">
                  <a:lumMod val="60000"/>
                </a:schemeClr>
              </a:solidFill>
              <a:ln>
                <a:noFill/>
              </a:ln>
              <a:effectLst/>
            </c:spPr>
            <c:extLst>
              <c:ext xmlns:c16="http://schemas.microsoft.com/office/drawing/2014/chart" uri="{C3380CC4-5D6E-409C-BE32-E72D297353CC}">
                <c16:uniqueId val="{00000007-D4F4-459D-80D3-F72939CA1EEB}"/>
              </c:ext>
            </c:extLst>
          </c:dPt>
          <c:dPt>
            <c:idx val="4"/>
            <c:bubble3D val="0"/>
            <c:spPr>
              <a:solidFill>
                <a:schemeClr val="accent3">
                  <a:lumMod val="60000"/>
                </a:schemeClr>
              </a:solidFill>
              <a:ln>
                <a:noFill/>
              </a:ln>
              <a:effectLst/>
            </c:spPr>
            <c:extLst>
              <c:ext xmlns:c16="http://schemas.microsoft.com/office/drawing/2014/chart" uri="{C3380CC4-5D6E-409C-BE32-E72D297353CC}">
                <c16:uniqueId val="{00000009-D4F4-459D-80D3-F72939CA1EEB}"/>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Лист1!$A$2:$A$6</c:f>
              <c:strCache>
                <c:ptCount val="5"/>
                <c:pt idx="0">
                  <c:v>max. Высокий</c:v>
                </c:pt>
                <c:pt idx="1">
                  <c:v>хороший </c:v>
                </c:pt>
                <c:pt idx="2">
                  <c:v>положительный </c:v>
                </c:pt>
                <c:pt idx="3">
                  <c:v>низкий</c:v>
                </c:pt>
                <c:pt idx="4">
                  <c:v>негативный</c:v>
                </c:pt>
              </c:strCache>
            </c:strRef>
          </c:cat>
          <c:val>
            <c:numRef>
              <c:f>Лист1!$B$2:$B$6</c:f>
              <c:numCache>
                <c:formatCode>General</c:formatCode>
                <c:ptCount val="5"/>
                <c:pt idx="0">
                  <c:v>1</c:v>
                </c:pt>
                <c:pt idx="1">
                  <c:v>11</c:v>
                </c:pt>
                <c:pt idx="2">
                  <c:v>10</c:v>
                </c:pt>
                <c:pt idx="3">
                  <c:v>4</c:v>
                </c:pt>
                <c:pt idx="4">
                  <c:v>1</c:v>
                </c:pt>
              </c:numCache>
            </c:numRef>
          </c:val>
          <c:extLst>
            <c:ext xmlns:c16="http://schemas.microsoft.com/office/drawing/2014/chart" uri="{C3380CC4-5D6E-409C-BE32-E72D297353CC}">
              <c16:uniqueId val="{00000000-17BE-4B40-AEC7-F87316F9D05E}"/>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dirty="0" smtClean="0"/>
              <a:t>Количество участников</a:t>
            </a:r>
            <a:endParaRPr lang="ru-RU"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u-RU" dirty="0"/>
              <a:t>Количество участников </a:t>
            </a:r>
            <a:r>
              <a:rPr lang="ru-RU" dirty="0" smtClean="0"/>
              <a:t>в %</a:t>
            </a:r>
            <a:endParaRPr lang="ru-RU"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pieChart>
        <c:varyColors val="1"/>
        <c:ser>
          <c:idx val="0"/>
          <c:order val="0"/>
          <c:tx>
            <c:strRef>
              <c:f>Лист1!$B$1</c:f>
              <c:strCache>
                <c:ptCount val="1"/>
                <c:pt idx="0">
                  <c:v>Количество участников в%</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CAA-4537-A3BA-5A1C8C2F97F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CAA-4537-A3BA-5A1C8C2F97F3}"/>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1-B2B1-4AB7-BE15-0622943A8BA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CAA-4537-A3BA-5A1C8C2F97F3}"/>
              </c:ext>
            </c:extLst>
          </c:dPt>
          <c:dLbls>
            <c:dLbl>
              <c:idx val="2"/>
              <c:tx>
                <c:rich>
                  <a:bodyPr/>
                  <a:lstStyle/>
                  <a:p>
                    <a:r>
                      <a:rPr lang="en-US" smtClean="0"/>
                      <a:t>65,7%</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2B1-4AB7-BE15-0622943A8BAA}"/>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Лист1!$A$2:$A$5</c:f>
              <c:strCache>
                <c:ptCount val="3"/>
                <c:pt idx="0">
                  <c:v>2020 - 2021</c:v>
                </c:pt>
                <c:pt idx="1">
                  <c:v>2021-2022</c:v>
                </c:pt>
                <c:pt idx="2">
                  <c:v>2022 -2023</c:v>
                </c:pt>
              </c:strCache>
            </c:strRef>
          </c:cat>
          <c:val>
            <c:numRef>
              <c:f>Лист1!$B$2:$B$5</c:f>
              <c:numCache>
                <c:formatCode>0.00%</c:formatCode>
                <c:ptCount val="4"/>
                <c:pt idx="0" formatCode="0%">
                  <c:v>0.55000000000000004</c:v>
                </c:pt>
                <c:pt idx="1">
                  <c:v>0.40500000000000003</c:v>
                </c:pt>
                <c:pt idx="2" formatCode="General">
                  <c:v>1.4</c:v>
                </c:pt>
              </c:numCache>
            </c:numRef>
          </c:val>
          <c:extLst>
            <c:ext xmlns:c16="http://schemas.microsoft.com/office/drawing/2014/chart" uri="{C3380CC4-5D6E-409C-BE32-E72D297353CC}">
              <c16:uniqueId val="{00000000-B2B1-4AB7-BE15-0622943A8BAA}"/>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egendEntry>
        <c:idx val="3"/>
        <c:delete val="1"/>
      </c:legendEntry>
      <c:layout>
        <c:manualLayout>
          <c:xMode val="edge"/>
          <c:yMode val="edge"/>
          <c:x val="0.18815119568951333"/>
          <c:y val="0.88510539796983212"/>
          <c:w val="0.61375959129983648"/>
          <c:h val="8.276608797394301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3812720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436348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766723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40818116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617204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2897781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3858463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829874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2383785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DFC4E9-2569-40BE-8CC2-73E5377538E1}" type="datetimeFigureOut">
              <a:rPr lang="ru-RU" smtClean="0"/>
              <a:t>16.09.2022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951346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7DFC4E9-2569-40BE-8CC2-73E5377538E1}" type="datetimeFigureOut">
              <a:rPr lang="ru-RU" smtClean="0"/>
              <a:t>16.09.2022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3981398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7DFC4E9-2569-40BE-8CC2-73E5377538E1}" type="datetimeFigureOut">
              <a:rPr lang="ru-RU" smtClean="0"/>
              <a:t>16.09.2022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177262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7DFC4E9-2569-40BE-8CC2-73E5377538E1}" type="datetimeFigureOut">
              <a:rPr lang="ru-RU" smtClean="0"/>
              <a:t>16.09.2022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3418445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DFC4E9-2569-40BE-8CC2-73E5377538E1}" type="datetimeFigureOut">
              <a:rPr lang="ru-RU" smtClean="0"/>
              <a:t>16.09.2022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1263486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7DFC4E9-2569-40BE-8CC2-73E5377538E1}" type="datetimeFigureOut">
              <a:rPr lang="ru-RU" smtClean="0"/>
              <a:t>16.09.2022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3102469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7DFC4E9-2569-40BE-8CC2-73E5377538E1}" type="datetimeFigureOut">
              <a:rPr lang="ru-RU" smtClean="0"/>
              <a:t>16.09.2022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043D1F6-0B98-4CED-9CE7-2A472FCF43F2}" type="slidenum">
              <a:rPr lang="ru-RU" smtClean="0"/>
              <a:t>‹#›</a:t>
            </a:fld>
            <a:endParaRPr lang="ru-RU"/>
          </a:p>
        </p:txBody>
      </p:sp>
    </p:spTree>
    <p:extLst>
      <p:ext uri="{BB962C8B-B14F-4D97-AF65-F5344CB8AC3E}">
        <p14:creationId xmlns:p14="http://schemas.microsoft.com/office/powerpoint/2010/main" val="4042885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7DFC4E9-2569-40BE-8CC2-73E5377538E1}" type="datetimeFigureOut">
              <a:rPr lang="ru-RU" smtClean="0"/>
              <a:t>16.09.2022</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043D1F6-0B98-4CED-9CE7-2A472FCF43F2}" type="slidenum">
              <a:rPr lang="ru-RU" smtClean="0"/>
              <a:t>‹#›</a:t>
            </a:fld>
            <a:endParaRPr lang="ru-RU"/>
          </a:p>
        </p:txBody>
      </p:sp>
    </p:spTree>
    <p:extLst>
      <p:ext uri="{BB962C8B-B14F-4D97-AF65-F5344CB8AC3E}">
        <p14:creationId xmlns:p14="http://schemas.microsoft.com/office/powerpoint/2010/main" val="317206916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05691" y="505096"/>
            <a:ext cx="8926285" cy="4798423"/>
          </a:xfrm>
        </p:spPr>
        <p:txBody>
          <a:bodyPr>
            <a:noAutofit/>
          </a:bodyPr>
          <a:lstStyle/>
          <a:p>
            <a:pPr algn="ctr"/>
            <a:r>
              <a:rPr lang="ru-RU" sz="4000" dirty="0" smtClean="0"/>
              <a:t>Реализация плана мероприятий </a:t>
            </a:r>
            <a:r>
              <a:rPr lang="ru-RU" sz="4000" dirty="0"/>
              <a:t>П</a:t>
            </a:r>
            <a:r>
              <a:rPr lang="ru-RU" sz="4000" dirty="0" smtClean="0"/>
              <a:t>рограммы развития МБОУ «СОШ» с. Куратово на 2021 – 2023 гг. </a:t>
            </a:r>
            <a:br>
              <a:rPr lang="ru-RU" sz="4000" dirty="0" smtClean="0"/>
            </a:br>
            <a:r>
              <a:rPr lang="ru-RU" sz="4000" dirty="0" smtClean="0"/>
              <a:t>в условиях </a:t>
            </a:r>
            <a:r>
              <a:rPr lang="ru-RU" sz="4000" smtClean="0"/>
              <a:t>участия </a:t>
            </a:r>
            <a:r>
              <a:rPr lang="ru-RU" sz="4000" smtClean="0"/>
              <a:t> </a:t>
            </a:r>
            <a:r>
              <a:rPr lang="ru-RU" sz="4000" dirty="0" smtClean="0"/>
              <a:t>ШНОР в 2021г.  в проекте «500+»:</a:t>
            </a:r>
            <a:br>
              <a:rPr lang="ru-RU" sz="4000" dirty="0" smtClean="0"/>
            </a:br>
            <a:r>
              <a:rPr lang="ru-RU" sz="4000" dirty="0" smtClean="0"/>
              <a:t> опыт и перспективы.</a:t>
            </a:r>
            <a:endParaRPr lang="ru-RU" sz="4000" dirty="0"/>
          </a:p>
        </p:txBody>
      </p:sp>
    </p:spTree>
    <p:extLst>
      <p:ext uri="{BB962C8B-B14F-4D97-AF65-F5344CB8AC3E}">
        <p14:creationId xmlns:p14="http://schemas.microsoft.com/office/powerpoint/2010/main" val="888961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Муниципальный этап конкурса </a:t>
            </a:r>
            <a:br>
              <a:rPr lang="ru-RU" dirty="0" smtClean="0"/>
            </a:br>
            <a:r>
              <a:rPr lang="ru-RU" dirty="0" smtClean="0"/>
              <a:t>«Учитель года 2022 »</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63189" y="2342606"/>
            <a:ext cx="4153987" cy="2769325"/>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2044" y="3170645"/>
            <a:ext cx="4518661" cy="3012441"/>
          </a:xfrm>
          <a:prstGeom prst="rect">
            <a:avLst/>
          </a:prstGeom>
        </p:spPr>
      </p:pic>
    </p:spTree>
    <p:extLst>
      <p:ext uri="{BB962C8B-B14F-4D97-AF65-F5344CB8AC3E}">
        <p14:creationId xmlns:p14="http://schemas.microsoft.com/office/powerpoint/2010/main" val="1116771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Муниципальный этап конкурса </a:t>
            </a:r>
            <a:br>
              <a:rPr lang="ru-RU" dirty="0" smtClean="0"/>
            </a:br>
            <a:r>
              <a:rPr lang="ru-RU" dirty="0" smtClean="0"/>
              <a:t>«Самый классный </a:t>
            </a:r>
            <a:r>
              <a:rPr lang="ru-RU" dirty="0" err="1" smtClean="0"/>
              <a:t>классный</a:t>
            </a:r>
            <a:r>
              <a:rPr lang="ru-RU" dirty="0" smtClean="0"/>
              <a:t>» 2022 г.</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407269" y="2090920"/>
            <a:ext cx="2911077" cy="3881437"/>
          </a:xfrm>
        </p:spPr>
      </p:pic>
    </p:spTree>
    <p:extLst>
      <p:ext uri="{BB962C8B-B14F-4D97-AF65-F5344CB8AC3E}">
        <p14:creationId xmlns:p14="http://schemas.microsoft.com/office/powerpoint/2010/main" val="29316335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Наставничество </a:t>
            </a:r>
            <a:endParaRPr lang="ru-RU" dirty="0"/>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77334" y="1314994"/>
            <a:ext cx="4247536" cy="1959429"/>
          </a:xfr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59131" y="3393025"/>
            <a:ext cx="4833256" cy="2229627"/>
          </a:xfrm>
          <a:prstGeom prst="rect">
            <a:avLst/>
          </a:prstGeom>
        </p:spPr>
      </p:pic>
    </p:spTree>
    <p:extLst>
      <p:ext uri="{BB962C8B-B14F-4D97-AF65-F5344CB8AC3E}">
        <p14:creationId xmlns:p14="http://schemas.microsoft.com/office/powerpoint/2010/main" val="3407726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303" y="287382"/>
            <a:ext cx="8847908" cy="5991497"/>
          </a:xfrm>
        </p:spPr>
        <p:txBody>
          <a:bodyPr>
            <a:noAutofit/>
          </a:bodyPr>
          <a:lstStyle/>
          <a:p>
            <a:pPr algn="ctr"/>
            <a:r>
              <a:rPr lang="ru-RU" sz="3600" dirty="0" smtClean="0"/>
              <a:t>Перспективы:</a:t>
            </a:r>
            <a:br>
              <a:rPr lang="ru-RU" sz="3600" dirty="0" smtClean="0"/>
            </a:br>
            <a:r>
              <a:rPr lang="ru-RU" dirty="0" smtClean="0"/>
              <a:t>1. </a:t>
            </a:r>
            <a:r>
              <a:rPr lang="ru-RU" sz="2800" dirty="0" smtClean="0"/>
              <a:t>Курсы повышения квалификации «Совершенствование предметных и </a:t>
            </a:r>
            <a:r>
              <a:rPr lang="ru-RU" sz="2800" dirty="0" err="1" smtClean="0"/>
              <a:t>метапредметных</a:t>
            </a:r>
            <a:r>
              <a:rPr lang="ru-RU" sz="2800" dirty="0" smtClean="0"/>
              <a:t> компетенций учителя математики» </a:t>
            </a:r>
            <a:br>
              <a:rPr lang="ru-RU" sz="2800" dirty="0" smtClean="0"/>
            </a:br>
            <a:r>
              <a:rPr lang="ru-RU" sz="2800" dirty="0" smtClean="0"/>
              <a:t>2. </a:t>
            </a:r>
            <a:r>
              <a:rPr lang="ru-RU" sz="2800" dirty="0"/>
              <a:t>П</a:t>
            </a:r>
            <a:r>
              <a:rPr lang="ru-RU" sz="2800" dirty="0" smtClean="0"/>
              <a:t>роведение открытых уроков, выступление на заседаниях педагогического </a:t>
            </a:r>
            <a:r>
              <a:rPr lang="ru-RU" sz="2800" dirty="0"/>
              <a:t>с</a:t>
            </a:r>
            <a:r>
              <a:rPr lang="ru-RU" sz="2800" dirty="0" smtClean="0"/>
              <a:t>овета.</a:t>
            </a:r>
            <a:br>
              <a:rPr lang="ru-RU" sz="2800" dirty="0" smtClean="0"/>
            </a:br>
            <a:r>
              <a:rPr lang="ru-RU" sz="2800" dirty="0" smtClean="0"/>
              <a:t>3. Проведение итоговой диагностики по ранее выявленным профессиональным дефицитам.</a:t>
            </a:r>
            <a:br>
              <a:rPr lang="ru-RU" sz="2800" dirty="0" smtClean="0"/>
            </a:br>
            <a:r>
              <a:rPr lang="ru-RU" sz="2800" dirty="0"/>
              <a:t/>
            </a:r>
            <a:br>
              <a:rPr lang="ru-RU" sz="2800" dirty="0"/>
            </a:br>
            <a:r>
              <a:rPr lang="ru-RU" sz="2800" dirty="0"/>
              <a:t>4</a:t>
            </a:r>
            <a:r>
              <a:rPr lang="ru-RU" sz="2800" dirty="0" smtClean="0"/>
              <a:t>. Итоговый педагогический </a:t>
            </a:r>
            <a:r>
              <a:rPr lang="ru-RU" sz="2800" dirty="0"/>
              <a:t>совет </a:t>
            </a:r>
            <a:br>
              <a:rPr lang="ru-RU" sz="2800" dirty="0"/>
            </a:br>
            <a:r>
              <a:rPr lang="ru-RU" sz="2800" dirty="0"/>
              <a:t>«Соответствие уровня профессиональной компетентности каждого педагога современным </a:t>
            </a:r>
            <a:r>
              <a:rPr lang="ru-RU" sz="2800" dirty="0" smtClean="0"/>
              <a:t>требованиям».</a:t>
            </a:r>
            <a:r>
              <a:rPr lang="ru-RU" sz="2800" dirty="0"/>
              <a:t/>
            </a:r>
            <a:br>
              <a:rPr lang="ru-RU" sz="2800" dirty="0"/>
            </a:br>
            <a:r>
              <a:rPr lang="en-US" sz="2800" dirty="0" smtClean="0"/>
              <a:t/>
            </a:r>
            <a:br>
              <a:rPr lang="en-US" sz="2800" dirty="0" smtClean="0"/>
            </a:br>
            <a:r>
              <a:rPr lang="en-US" sz="2800" dirty="0"/>
              <a:t/>
            </a:r>
            <a:br>
              <a:rPr lang="en-US" sz="2800" dirty="0"/>
            </a:br>
            <a:r>
              <a:rPr lang="en-US" sz="2800" dirty="0" smtClean="0"/>
              <a:t/>
            </a:r>
            <a:br>
              <a:rPr lang="en-US" sz="2800" dirty="0" smtClean="0"/>
            </a:br>
            <a:endParaRPr lang="ru-RU" sz="2800" dirty="0"/>
          </a:p>
        </p:txBody>
      </p:sp>
    </p:spTree>
    <p:extLst>
      <p:ext uri="{BB962C8B-B14F-4D97-AF65-F5344CB8AC3E}">
        <p14:creationId xmlns:p14="http://schemas.microsoft.com/office/powerpoint/2010/main" val="902413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8476191" cy="5057775"/>
          </a:xfrm>
        </p:spPr>
        <p:txBody>
          <a:bodyPr/>
          <a:lstStyle/>
          <a:p>
            <a:r>
              <a:rPr lang="ru-RU" dirty="0" smtClean="0"/>
              <a:t/>
            </a:r>
            <a:br>
              <a:rPr lang="ru-RU" dirty="0" smtClean="0"/>
            </a:br>
            <a:r>
              <a:rPr lang="ru-RU" dirty="0"/>
              <a:t/>
            </a:r>
            <a:br>
              <a:rPr lang="ru-RU" dirty="0"/>
            </a:br>
            <a:r>
              <a:rPr lang="ru-RU" dirty="0" smtClean="0"/>
              <a:t/>
            </a:r>
            <a:br>
              <a:rPr lang="ru-RU" dirty="0" smtClean="0"/>
            </a:br>
            <a:r>
              <a:rPr lang="ru-RU" sz="5400" dirty="0" smtClean="0"/>
              <a:t>2</a:t>
            </a:r>
            <a:r>
              <a:rPr lang="ru-RU" sz="5400" dirty="0"/>
              <a:t>. Низкая учебная мотивация обучающихся.</a:t>
            </a:r>
          </a:p>
        </p:txBody>
      </p:sp>
    </p:spTree>
    <p:extLst>
      <p:ext uri="{BB962C8B-B14F-4D97-AF65-F5344CB8AC3E}">
        <p14:creationId xmlns:p14="http://schemas.microsoft.com/office/powerpoint/2010/main" val="3486220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1" y="314325"/>
            <a:ext cx="8940626" cy="4393537"/>
          </a:xfrm>
        </p:spPr>
        <p:txBody>
          <a:bodyPr>
            <a:normAutofit/>
          </a:bodyPr>
          <a:lstStyle/>
          <a:p>
            <a:pPr algn="ctr"/>
            <a:r>
              <a:rPr lang="ru-RU" sz="2400" dirty="0" smtClean="0"/>
              <a:t>анкетирование </a:t>
            </a:r>
            <a:r>
              <a:rPr lang="ru-RU" sz="2400" dirty="0"/>
              <a:t>учащихся 5-9 классов по методике </a:t>
            </a:r>
            <a:endParaRPr lang="ru-RU" sz="2400" dirty="0" smtClean="0"/>
          </a:p>
          <a:p>
            <a:pPr marL="0" indent="0" algn="ctr">
              <a:buNone/>
            </a:pPr>
            <a:r>
              <a:rPr lang="ru-RU" sz="2400" dirty="0" smtClean="0"/>
              <a:t>Н.Г</a:t>
            </a:r>
            <a:r>
              <a:rPr lang="ru-RU" sz="2400" dirty="0"/>
              <a:t>. </a:t>
            </a:r>
            <a:r>
              <a:rPr lang="ru-RU" sz="2400" dirty="0" err="1"/>
              <a:t>Лускановой</a:t>
            </a:r>
            <a:r>
              <a:rPr lang="ru-RU" sz="2400" dirty="0"/>
              <a:t> «Школьная мотивация и учебная активность</a:t>
            </a:r>
            <a:r>
              <a:rPr lang="ru-RU" sz="2400" dirty="0" smtClean="0"/>
              <a:t>»</a:t>
            </a:r>
          </a:p>
          <a:p>
            <a:pPr marL="0" indent="0">
              <a:buNone/>
            </a:pPr>
            <a:endParaRPr lang="ru-RU" sz="2400" dirty="0"/>
          </a:p>
        </p:txBody>
      </p:sp>
      <p:graphicFrame>
        <p:nvGraphicFramePr>
          <p:cNvPr id="6" name="Диаграмма 5"/>
          <p:cNvGraphicFramePr/>
          <p:nvPr>
            <p:extLst>
              <p:ext uri="{D42A27DB-BD31-4B8C-83A1-F6EECF244321}">
                <p14:modId xmlns:p14="http://schemas.microsoft.com/office/powerpoint/2010/main" val="1579349203"/>
              </p:ext>
            </p:extLst>
          </p:nvPr>
        </p:nvGraphicFramePr>
        <p:xfrm>
          <a:off x="695324" y="2181225"/>
          <a:ext cx="8905875" cy="38601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84877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Профориентационная</a:t>
            </a:r>
            <a:r>
              <a:rPr lang="ru-RU" dirty="0" smtClean="0"/>
              <a:t> работа</a:t>
            </a:r>
            <a:endParaRPr lang="ru-RU" dirty="0"/>
          </a:p>
        </p:txBody>
      </p:sp>
      <p:sp>
        <p:nvSpPr>
          <p:cNvPr id="3" name="Объект 2"/>
          <p:cNvSpPr>
            <a:spLocks noGrp="1"/>
          </p:cNvSpPr>
          <p:nvPr>
            <p:ph idx="1"/>
          </p:nvPr>
        </p:nvSpPr>
        <p:spPr/>
        <p:txBody>
          <a:bodyPr>
            <a:normAutofit fontScale="92500"/>
          </a:bodyPr>
          <a:lstStyle/>
          <a:p>
            <a:pPr algn="just">
              <a:lnSpc>
                <a:spcPct val="115000"/>
              </a:lnSpc>
              <a:spcAft>
                <a:spcPts val="0"/>
              </a:spcAft>
            </a:pPr>
            <a:r>
              <a:rPr lang="ru-RU" sz="1700" dirty="0">
                <a:latin typeface="Times New Roman" panose="02020603050405020304" pitchFamily="18" charset="0"/>
                <a:ea typeface="Calibri" panose="020F0502020204030204" pitchFamily="34" charset="0"/>
                <a:cs typeface="Times New Roman" panose="02020603050405020304" pitchFamily="18" charset="0"/>
              </a:rPr>
              <a:t>- </a:t>
            </a:r>
            <a:r>
              <a:rPr lang="ru-RU" sz="1700" dirty="0" err="1">
                <a:latin typeface="Times New Roman" panose="02020603050405020304" pitchFamily="18" charset="0"/>
                <a:ea typeface="Calibri" panose="020F0502020204030204" pitchFamily="34" charset="0"/>
                <a:cs typeface="Times New Roman" panose="02020603050405020304" pitchFamily="18" charset="0"/>
              </a:rPr>
              <a:t>профориентационные</a:t>
            </a:r>
            <a:r>
              <a:rPr lang="ru-RU" sz="1700" dirty="0">
                <a:latin typeface="Times New Roman" panose="02020603050405020304" pitchFamily="18" charset="0"/>
                <a:ea typeface="Calibri" panose="020F0502020204030204" pitchFamily="34" charset="0"/>
                <a:cs typeface="Times New Roman" panose="02020603050405020304" pitchFamily="18" charset="0"/>
              </a:rPr>
              <a:t> часы общения, направленные на знакомство обучающих с миром профессий; </a:t>
            </a:r>
            <a:endParaRPr lang="ru-RU"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1700" dirty="0">
                <a:latin typeface="Times New Roman" panose="02020603050405020304" pitchFamily="18" charset="0"/>
                <a:ea typeface="Calibri" panose="020F0502020204030204" pitchFamily="34" charset="0"/>
                <a:cs typeface="Times New Roman" panose="02020603050405020304" pitchFamily="18" charset="0"/>
              </a:rPr>
              <a:t>-</a:t>
            </a:r>
            <a:r>
              <a:rPr lang="ru-RU" sz="1700" dirty="0" err="1">
                <a:latin typeface="Times New Roman" panose="02020603050405020304" pitchFamily="18" charset="0"/>
                <a:ea typeface="Calibri" panose="020F0502020204030204" pitchFamily="34" charset="0"/>
                <a:cs typeface="Times New Roman" panose="02020603050405020304" pitchFamily="18" charset="0"/>
              </a:rPr>
              <a:t>профориентационные</a:t>
            </a:r>
            <a:r>
              <a:rPr lang="ru-RU" sz="1700" dirty="0">
                <a:latin typeface="Times New Roman" panose="02020603050405020304" pitchFamily="18" charset="0"/>
                <a:ea typeface="Calibri" panose="020F0502020204030204" pitchFamily="34" charset="0"/>
                <a:cs typeface="Times New Roman" panose="02020603050405020304" pitchFamily="18" charset="0"/>
              </a:rPr>
              <a:t> игры: расширяющие знания обучающихся о типах профессий, о способах выбора профессий, о достоинствах и недостатках той или иной интересной обучающимся профессиональной деятельности; </a:t>
            </a:r>
            <a:endParaRPr lang="ru-RU"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1700" dirty="0">
                <a:latin typeface="Times New Roman" panose="02020603050405020304" pitchFamily="18" charset="0"/>
                <a:ea typeface="Calibri" panose="020F0502020204030204" pitchFamily="34" charset="0"/>
                <a:cs typeface="Times New Roman" panose="02020603050405020304" pitchFamily="18" charset="0"/>
              </a:rPr>
              <a:t>- экскурсии на места работы родителей и предприятия, дающие начальные представления о существующих профессиях и условиях работы людей, представляющие эти профессии; </a:t>
            </a:r>
            <a:endParaRPr lang="ru-RU" sz="2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sz="1700"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1700" dirty="0">
                <a:latin typeface="Times New Roman" panose="02020603050405020304" pitchFamily="18" charset="0"/>
                <a:ea typeface="Calibri" panose="020F0502020204030204" pitchFamily="34" charset="0"/>
                <a:cs typeface="Times New Roman" panose="02020603050405020304" pitchFamily="18" charset="0"/>
              </a:rPr>
              <a:t>совместное с педагогическими работниками изучение интернет ресурсов, посвященных выбору профессий, прохождение </a:t>
            </a:r>
            <a:r>
              <a:rPr lang="ru-RU" sz="1700" dirty="0" err="1">
                <a:latin typeface="Times New Roman" panose="02020603050405020304" pitchFamily="18" charset="0"/>
                <a:ea typeface="Calibri" panose="020F0502020204030204" pitchFamily="34" charset="0"/>
                <a:cs typeface="Times New Roman" panose="02020603050405020304" pitchFamily="18" charset="0"/>
              </a:rPr>
              <a:t>профориентационного</a:t>
            </a:r>
            <a:r>
              <a:rPr lang="ru-RU" sz="1700" dirty="0">
                <a:latin typeface="Times New Roman" panose="02020603050405020304" pitchFamily="18" charset="0"/>
                <a:ea typeface="Calibri" panose="020F0502020204030204" pitchFamily="34" charset="0"/>
                <a:cs typeface="Times New Roman" panose="02020603050405020304" pitchFamily="18" charset="0"/>
              </a:rPr>
              <a:t> </a:t>
            </a:r>
            <a:r>
              <a:rPr lang="ru-RU" sz="1700" dirty="0" smtClean="0">
                <a:latin typeface="Times New Roman" panose="02020603050405020304" pitchFamily="18" charset="0"/>
                <a:ea typeface="Calibri" panose="020F0502020204030204" pitchFamily="34" charset="0"/>
                <a:cs typeface="Times New Roman" panose="02020603050405020304" pitchFamily="18" charset="0"/>
              </a:rPr>
              <a:t>онлайн-тестирования;</a:t>
            </a:r>
          </a:p>
          <a:p>
            <a:pPr algn="just">
              <a:lnSpc>
                <a:spcPct val="115000"/>
              </a:lnSpc>
              <a:spcAft>
                <a:spcPts val="0"/>
              </a:spcAft>
            </a:pPr>
            <a:r>
              <a:rPr lang="ru-RU" sz="2200" dirty="0" smtClean="0">
                <a:effectLst/>
                <a:latin typeface="Times New Roman" panose="02020603050405020304" pitchFamily="18" charset="0"/>
                <a:ea typeface="Calibri" panose="020F0502020204030204" pitchFamily="34" charset="0"/>
                <a:cs typeface="Times New Roman" panose="02020603050405020304" pitchFamily="18" charset="0"/>
              </a:rPr>
              <a:t>Участие в акции «Поделись своим знанием».</a:t>
            </a:r>
            <a:endParaRPr lang="ru-RU" sz="22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820014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Предметные недели</a:t>
            </a:r>
            <a:endParaRPr lang="ru-RU" dirty="0"/>
          </a:p>
        </p:txBody>
      </p:sp>
      <p:pic>
        <p:nvPicPr>
          <p:cNvPr id="4" name="Объект 3" descr="C:\Users\Acer\AppData\Local\Temp\Temp1_11-05-2022_09-47-03.zip\IMG_20220428_125501.jpg"/>
          <p:cNvPicPr>
            <a:picLocks noGrp="1"/>
          </p:cNvPicPr>
          <p:nvPr>
            <p:ph idx="1"/>
          </p:nvPr>
        </p:nvPicPr>
        <p:blipFill rotWithShape="1">
          <a:blip r:embed="rId2" cstate="print">
            <a:extLst>
              <a:ext uri="{28A0092B-C50C-407E-A947-70E740481C1C}">
                <a14:useLocalDpi xmlns:a14="http://schemas.microsoft.com/office/drawing/2010/main" val="0"/>
              </a:ext>
            </a:extLst>
          </a:blip>
          <a:srcRect t="22668" b="14343"/>
          <a:stretch/>
        </p:blipFill>
        <p:spPr bwMode="auto">
          <a:xfrm>
            <a:off x="399516" y="1714725"/>
            <a:ext cx="3134259" cy="2553521"/>
          </a:xfrm>
          <a:prstGeom prst="rect">
            <a:avLst/>
          </a:prstGeom>
          <a:noFill/>
          <a:ln>
            <a:noFill/>
          </a:ln>
          <a:extLst>
            <a:ext uri="{53640926-AAD7-44D8-BBD7-CCE9431645EC}">
              <a14:shadowObscured xmlns:a14="http://schemas.microsoft.com/office/drawing/2010/main"/>
            </a:ext>
          </a:extLst>
        </p:spPr>
      </p:pic>
      <p:pic>
        <p:nvPicPr>
          <p:cNvPr id="5" name="Рисунок 4" descr="C:\Users\Acer\AppData\Local\Microsoft\Windows\INetCache\Content.Word\IMG_20220428_125353_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62425" y="3261995"/>
            <a:ext cx="2379980" cy="3172460"/>
          </a:xfrm>
          <a:prstGeom prst="rect">
            <a:avLst/>
          </a:prstGeom>
          <a:noFill/>
          <a:ln>
            <a:noFill/>
          </a:ln>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0604" y="1863725"/>
            <a:ext cx="4466796" cy="2060575"/>
          </a:xfrm>
          <a:prstGeom prst="rect">
            <a:avLst/>
          </a:prstGeom>
        </p:spPr>
      </p:pic>
    </p:spTree>
    <p:extLst>
      <p:ext uri="{BB962C8B-B14F-4D97-AF65-F5344CB8AC3E}">
        <p14:creationId xmlns:p14="http://schemas.microsoft.com/office/powerpoint/2010/main" val="28087609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Участие в школьном этапе Всероссийской олимпиады школьников</a:t>
            </a:r>
            <a:endParaRPr lang="ru-RU" dirty="0"/>
          </a:p>
        </p:txBody>
      </p:sp>
      <p:graphicFrame>
        <p:nvGraphicFramePr>
          <p:cNvPr id="6" name="Диаграмма 5"/>
          <p:cNvGraphicFramePr/>
          <p:nvPr>
            <p:extLst>
              <p:ext uri="{D42A27DB-BD31-4B8C-83A1-F6EECF244321}">
                <p14:modId xmlns:p14="http://schemas.microsoft.com/office/powerpoint/2010/main" val="1823866403"/>
              </p:ext>
            </p:extLst>
          </p:nvPr>
        </p:nvGraphicFramePr>
        <p:xfrm>
          <a:off x="914401" y="2000250"/>
          <a:ext cx="7848599" cy="39909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Диаграмма 8"/>
          <p:cNvGraphicFramePr/>
          <p:nvPr>
            <p:extLst>
              <p:ext uri="{D42A27DB-BD31-4B8C-83A1-F6EECF244321}">
                <p14:modId xmlns:p14="http://schemas.microsoft.com/office/powerpoint/2010/main" val="1164584356"/>
              </p:ext>
            </p:extLst>
          </p:nvPr>
        </p:nvGraphicFramePr>
        <p:xfrm>
          <a:off x="1095374" y="1714499"/>
          <a:ext cx="7667626" cy="39528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45666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dirty="0" smtClean="0"/>
              <a:t>Родительское собрание </a:t>
            </a:r>
            <a:br>
              <a:rPr lang="ru-RU" dirty="0" smtClean="0"/>
            </a:br>
            <a:r>
              <a:rPr lang="ru-RU" dirty="0" smtClean="0"/>
              <a:t>«Как помочь ребенку полюбить учебу»</a:t>
            </a:r>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2174" y="2422012"/>
            <a:ext cx="5981701" cy="2759416"/>
          </a:xfrm>
          <a:prstGeom prst="rect">
            <a:avLst/>
          </a:prstGeom>
        </p:spPr>
      </p:pic>
      <p:sp>
        <p:nvSpPr>
          <p:cNvPr id="7" name="TextBox 6"/>
          <p:cNvSpPr txBox="1"/>
          <p:nvPr/>
        </p:nvSpPr>
        <p:spPr>
          <a:xfrm>
            <a:off x="2457450" y="5524500"/>
            <a:ext cx="7339057" cy="369332"/>
          </a:xfrm>
          <a:prstGeom prst="rect">
            <a:avLst/>
          </a:prstGeom>
          <a:noFill/>
        </p:spPr>
        <p:txBody>
          <a:bodyPr wrap="square" rtlCol="0">
            <a:spAutoFit/>
          </a:bodyPr>
          <a:lstStyle/>
          <a:p>
            <a:r>
              <a:rPr lang="ru-RU" dirty="0" smtClean="0"/>
              <a:t>Завуч по воспитательной работе Куратова Н.В.</a:t>
            </a:r>
            <a:endParaRPr lang="ru-RU" dirty="0"/>
          </a:p>
        </p:txBody>
      </p:sp>
    </p:spTree>
    <p:extLst>
      <p:ext uri="{BB962C8B-B14F-4D97-AF65-F5344CB8AC3E}">
        <p14:creationId xmlns:p14="http://schemas.microsoft.com/office/powerpoint/2010/main" val="1531134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4434" y="182881"/>
            <a:ext cx="9144000" cy="1507808"/>
          </a:xfrm>
        </p:spPr>
        <p:txBody>
          <a:bodyPr>
            <a:noAutofit/>
          </a:bodyPr>
          <a:lstStyle/>
          <a:p>
            <a:pPr algn="ctr"/>
            <a:r>
              <a:rPr lang="ru-RU" sz="3600" dirty="0"/>
              <a:t>Команда МБОУ «СОШ» с</a:t>
            </a:r>
            <a:r>
              <a:rPr lang="ru-RU" sz="3600" dirty="0" smtClean="0"/>
              <a:t>. Куратово </a:t>
            </a:r>
            <a:r>
              <a:rPr lang="ru-RU" sz="3600" dirty="0"/>
              <a:t>по реализации проекта 500+</a:t>
            </a:r>
            <a:br>
              <a:rPr lang="ru-RU" sz="3600" dirty="0"/>
            </a:br>
            <a:endParaRPr lang="ru-RU" sz="3600" dirty="0"/>
          </a:p>
        </p:txBody>
      </p:sp>
      <p:pic>
        <p:nvPicPr>
          <p:cNvPr id="4" name="Объект 3" descr="C:\Users\Acer\Desktop\фото  500+\2.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24298" y="1690689"/>
            <a:ext cx="7611290" cy="4345577"/>
          </a:xfrm>
          <a:prstGeom prst="rect">
            <a:avLst/>
          </a:prstGeom>
          <a:noFill/>
          <a:ln>
            <a:noFill/>
          </a:ln>
        </p:spPr>
      </p:pic>
    </p:spTree>
    <p:extLst>
      <p:ext uri="{BB962C8B-B14F-4D97-AF65-F5344CB8AC3E}">
        <p14:creationId xmlns:p14="http://schemas.microsoft.com/office/powerpoint/2010/main" val="19025669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8640" y="609600"/>
            <a:ext cx="8725363" cy="531223"/>
          </a:xfrm>
        </p:spPr>
        <p:txBody>
          <a:bodyPr>
            <a:normAutofit fontScale="90000"/>
          </a:bodyPr>
          <a:lstStyle/>
          <a:p>
            <a:pPr algn="ctr"/>
            <a:r>
              <a:rPr lang="ru-RU" dirty="0" smtClean="0"/>
              <a:t>Перспективы: </a:t>
            </a:r>
            <a:endParaRPr lang="ru-RU" dirty="0"/>
          </a:p>
        </p:txBody>
      </p:sp>
      <p:sp>
        <p:nvSpPr>
          <p:cNvPr id="3" name="Текст 2"/>
          <p:cNvSpPr>
            <a:spLocks noGrp="1"/>
          </p:cNvSpPr>
          <p:nvPr>
            <p:ph type="body" idx="1"/>
          </p:nvPr>
        </p:nvSpPr>
        <p:spPr>
          <a:xfrm>
            <a:off x="435429" y="1288868"/>
            <a:ext cx="9936480" cy="4188823"/>
          </a:xfrm>
        </p:spPr>
        <p:txBody>
          <a:bodyPr>
            <a:normAutofit/>
          </a:bodyPr>
          <a:lstStyle/>
          <a:p>
            <a:r>
              <a:rPr lang="ru-RU" sz="3200" dirty="0" smtClean="0"/>
              <a:t>Использование возможностей Центра «Точка Роста» с целью повышения учебной мотивации учащихся. </a:t>
            </a:r>
          </a:p>
          <a:p>
            <a:r>
              <a:rPr lang="ru-RU" sz="3200" dirty="0" smtClean="0"/>
              <a:t>Организация работы кружков </a:t>
            </a:r>
          </a:p>
          <a:p>
            <a:r>
              <a:rPr lang="ru-RU" sz="3200" dirty="0" smtClean="0"/>
              <a:t>«Занимательная биология» (5-6 </a:t>
            </a:r>
            <a:r>
              <a:rPr lang="ru-RU" sz="3200" dirty="0" err="1" smtClean="0"/>
              <a:t>кл</a:t>
            </a:r>
            <a:r>
              <a:rPr lang="ru-RU" sz="3200" dirty="0" smtClean="0"/>
              <a:t>.), </a:t>
            </a:r>
          </a:p>
          <a:p>
            <a:r>
              <a:rPr lang="ru-RU" sz="3200" dirty="0" smtClean="0"/>
              <a:t>«Юный химик» (7 </a:t>
            </a:r>
            <a:r>
              <a:rPr lang="ru-RU" sz="3200" dirty="0" err="1" smtClean="0"/>
              <a:t>кл</a:t>
            </a:r>
            <a:r>
              <a:rPr lang="ru-RU" sz="3200" dirty="0" smtClean="0"/>
              <a:t>.), </a:t>
            </a:r>
          </a:p>
          <a:p>
            <a:r>
              <a:rPr lang="ru-RU" sz="3200" dirty="0" smtClean="0"/>
              <a:t>«Удивительная физика» (8-9 </a:t>
            </a:r>
            <a:r>
              <a:rPr lang="ru-RU" sz="3200" dirty="0" err="1" smtClean="0"/>
              <a:t>кл</a:t>
            </a:r>
            <a:r>
              <a:rPr lang="ru-RU" sz="3200" dirty="0" smtClean="0"/>
              <a:t>.).</a:t>
            </a:r>
          </a:p>
          <a:p>
            <a:endParaRPr lang="ru-RU" dirty="0"/>
          </a:p>
        </p:txBody>
      </p:sp>
    </p:spTree>
    <p:extLst>
      <p:ext uri="{BB962C8B-B14F-4D97-AF65-F5344CB8AC3E}">
        <p14:creationId xmlns:p14="http://schemas.microsoft.com/office/powerpoint/2010/main" val="10148434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447674" y="628651"/>
            <a:ext cx="10096500" cy="5143499"/>
          </a:xfrm>
        </p:spPr>
        <p:txBody>
          <a:bodyPr>
            <a:normAutofit/>
          </a:bodyPr>
          <a:lstStyle/>
          <a:p>
            <a:pPr algn="ctr"/>
            <a:endParaRPr lang="ru-RU" sz="8800" dirty="0" smtClean="0"/>
          </a:p>
          <a:p>
            <a:pPr algn="ctr"/>
            <a:r>
              <a:rPr lang="ru-RU" sz="8800" dirty="0" smtClean="0"/>
              <a:t>Спасибо за внимание!</a:t>
            </a:r>
            <a:endParaRPr lang="ru-RU" sz="8800" dirty="0"/>
          </a:p>
        </p:txBody>
      </p:sp>
    </p:spTree>
    <p:extLst>
      <p:ext uri="{BB962C8B-B14F-4D97-AF65-F5344CB8AC3E}">
        <p14:creationId xmlns:p14="http://schemas.microsoft.com/office/powerpoint/2010/main" val="2821774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Рисковые профили</a:t>
            </a:r>
            <a:endParaRPr lang="ru-RU" dirty="0"/>
          </a:p>
        </p:txBody>
      </p:sp>
      <p:cxnSp>
        <p:nvCxnSpPr>
          <p:cNvPr id="5" name="Прямая со стрелкой 4"/>
          <p:cNvCxnSpPr/>
          <p:nvPr/>
        </p:nvCxnSpPr>
        <p:spPr>
          <a:xfrm flipH="1">
            <a:off x="3466011" y="1306286"/>
            <a:ext cx="1602378" cy="16633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5355771" y="1319348"/>
            <a:ext cx="1898469" cy="16372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31223" y="2969623"/>
            <a:ext cx="4685211" cy="1569660"/>
          </a:xfrm>
          <a:prstGeom prst="rect">
            <a:avLst/>
          </a:prstGeom>
          <a:noFill/>
        </p:spPr>
        <p:txBody>
          <a:bodyPr wrap="square" rtlCol="0">
            <a:spAutoFit/>
          </a:bodyPr>
          <a:lstStyle/>
          <a:p>
            <a:pPr algn="ctr"/>
            <a:r>
              <a:rPr lang="ru-RU" sz="2400" dirty="0" smtClean="0"/>
              <a:t>1. Недостаточная предметная и методическая компетентность педагогических работников</a:t>
            </a:r>
            <a:endParaRPr lang="ru-RU" sz="2400" dirty="0"/>
          </a:p>
        </p:txBody>
      </p:sp>
      <p:sp>
        <p:nvSpPr>
          <p:cNvPr id="14" name="TextBox 13"/>
          <p:cNvSpPr txBox="1"/>
          <p:nvPr/>
        </p:nvSpPr>
        <p:spPr>
          <a:xfrm>
            <a:off x="5939246" y="3082835"/>
            <a:ext cx="3944983" cy="830997"/>
          </a:xfrm>
          <a:prstGeom prst="rect">
            <a:avLst/>
          </a:prstGeom>
          <a:noFill/>
        </p:spPr>
        <p:txBody>
          <a:bodyPr wrap="square" rtlCol="0">
            <a:spAutoFit/>
          </a:bodyPr>
          <a:lstStyle/>
          <a:p>
            <a:r>
              <a:rPr lang="ru-RU" sz="2400" dirty="0" smtClean="0"/>
              <a:t>2. Низкая учебная мотивация обучающихся</a:t>
            </a:r>
            <a:endParaRPr lang="ru-RU" sz="2400" dirty="0"/>
          </a:p>
        </p:txBody>
      </p:sp>
    </p:spTree>
    <p:extLst>
      <p:ext uri="{BB962C8B-B14F-4D97-AF65-F5344CB8AC3E}">
        <p14:creationId xmlns:p14="http://schemas.microsoft.com/office/powerpoint/2010/main" val="121874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8937" y="252549"/>
            <a:ext cx="8147413" cy="5491026"/>
          </a:xfrm>
        </p:spPr>
        <p:txBody>
          <a:bodyPr>
            <a:normAutofit fontScale="90000"/>
          </a:bodyPr>
          <a:lstStyle/>
          <a:p>
            <a:pPr lvl="0" algn="ctr">
              <a:lnSpc>
                <a:spcPct val="100000"/>
              </a:lnSpc>
              <a:spcBef>
                <a:spcPts val="0"/>
              </a:spcBef>
            </a:pPr>
            <a:r>
              <a:rPr lang="ru-RU" dirty="0" smtClean="0"/>
              <a:t/>
            </a:r>
            <a:br>
              <a:rPr lang="ru-RU" dirty="0" smtClean="0"/>
            </a:br>
            <a:r>
              <a:rPr lang="ru-RU" dirty="0"/>
              <a:t/>
            </a:r>
            <a:br>
              <a:rPr lang="ru-RU" dirty="0"/>
            </a:br>
            <a:r>
              <a:rPr lang="ru-RU" dirty="0" smtClean="0"/>
              <a:t/>
            </a:r>
            <a:br>
              <a:rPr lang="ru-RU" dirty="0" smtClean="0"/>
            </a:br>
            <a:r>
              <a:rPr lang="ru-RU" sz="4800" dirty="0"/>
              <a:t/>
            </a:r>
            <a:br>
              <a:rPr lang="ru-RU" sz="4800" dirty="0"/>
            </a:br>
            <a:r>
              <a:rPr lang="ru-RU" sz="4800" dirty="0" smtClean="0"/>
              <a:t>1.</a:t>
            </a:r>
            <a:r>
              <a:rPr lang="ru-RU" dirty="0">
                <a:solidFill>
                  <a:prstClr val="black"/>
                </a:solidFill>
                <a:latin typeface="Calibri" panose="020F0502020204030204"/>
                <a:ea typeface="+mn-ea"/>
                <a:cs typeface="+mn-cs"/>
              </a:rPr>
              <a:t> </a:t>
            </a:r>
            <a:r>
              <a:rPr lang="ru-RU" sz="4800" dirty="0">
                <a:solidFill>
                  <a:prstClr val="black"/>
                </a:solidFill>
                <a:latin typeface="Calibri" panose="020F0502020204030204"/>
                <a:ea typeface="+mn-ea"/>
                <a:cs typeface="+mn-cs"/>
              </a:rPr>
              <a:t>Недостаточная предметная и методическая компетентность педагогических работников</a:t>
            </a:r>
            <a:br>
              <a:rPr lang="ru-RU" sz="4800" dirty="0">
                <a:solidFill>
                  <a:prstClr val="black"/>
                </a:solidFill>
                <a:latin typeface="Calibri" panose="020F0502020204030204"/>
                <a:ea typeface="+mn-ea"/>
                <a:cs typeface="+mn-cs"/>
              </a:rPr>
            </a:br>
            <a:r>
              <a:rPr lang="ru-RU" sz="6000" dirty="0" smtClean="0"/>
              <a:t> </a:t>
            </a:r>
            <a:endParaRPr lang="ru-RU" sz="6000" dirty="0"/>
          </a:p>
        </p:txBody>
      </p:sp>
    </p:spTree>
    <p:extLst>
      <p:ext uri="{BB962C8B-B14F-4D97-AF65-F5344CB8AC3E}">
        <p14:creationId xmlns:p14="http://schemas.microsoft.com/office/powerpoint/2010/main" val="3060201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0927" y="261257"/>
            <a:ext cx="9004662" cy="1323703"/>
          </a:xfrm>
        </p:spPr>
        <p:txBody>
          <a:bodyPr>
            <a:noAutofit/>
          </a:bodyPr>
          <a:lstStyle/>
          <a:p>
            <a:pPr algn="ctr"/>
            <a:r>
              <a:rPr lang="ru-RU" sz="2400" dirty="0" err="1" smtClean="0"/>
              <a:t>Интенсив</a:t>
            </a:r>
            <a:r>
              <a:rPr lang="ru-RU" sz="2400" dirty="0" smtClean="0"/>
              <a:t/>
            </a:r>
            <a:br>
              <a:rPr lang="ru-RU" sz="2400" dirty="0" smtClean="0"/>
            </a:br>
            <a:r>
              <a:rPr lang="ru-RU" sz="2400" dirty="0" smtClean="0"/>
              <a:t>Установочный </a:t>
            </a:r>
            <a:r>
              <a:rPr lang="ru-RU" sz="2400" dirty="0" err="1" smtClean="0"/>
              <a:t>пед.совет</a:t>
            </a:r>
            <a:r>
              <a:rPr lang="ru-RU" sz="2400" dirty="0" smtClean="0"/>
              <a:t> «Профессиональные дефициты педагогов школы. Пути их преодоления.»</a:t>
            </a:r>
            <a:endParaRPr lang="ru-RU" sz="2400" dirty="0"/>
          </a:p>
        </p:txBody>
      </p:sp>
      <p:pic>
        <p:nvPicPr>
          <p:cNvPr id="5" name="Рисунок 4"/>
          <p:cNvPicPr>
            <a:picLocks noChangeAspect="1"/>
          </p:cNvPicPr>
          <p:nvPr/>
        </p:nvPicPr>
        <p:blipFill>
          <a:blip r:embed="rId2"/>
          <a:stretch>
            <a:fillRect/>
          </a:stretch>
        </p:blipFill>
        <p:spPr>
          <a:xfrm>
            <a:off x="485775" y="1515289"/>
            <a:ext cx="6545465" cy="3681824"/>
          </a:xfrm>
          <a:prstGeom prst="rect">
            <a:avLst/>
          </a:prstGeo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63849" y="342900"/>
            <a:ext cx="2277311" cy="3543300"/>
          </a:xfrm>
          <a:prstGeom prst="rect">
            <a:avLst/>
          </a:prstGeom>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59500" y="2488376"/>
            <a:ext cx="2172407" cy="3988624"/>
          </a:xfrm>
          <a:prstGeom prst="rect">
            <a:avLst/>
          </a:prstGeom>
        </p:spPr>
      </p:pic>
    </p:spTree>
    <p:extLst>
      <p:ext uri="{BB962C8B-B14F-4D97-AF65-F5344CB8AC3E}">
        <p14:creationId xmlns:p14="http://schemas.microsoft.com/office/powerpoint/2010/main" val="3096163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Курсы повышения квалификации</a:t>
            </a:r>
            <a:endParaRPr lang="ru-RU" dirty="0"/>
          </a:p>
        </p:txBody>
      </p:sp>
      <p:sp>
        <p:nvSpPr>
          <p:cNvPr id="3" name="Объект 2"/>
          <p:cNvSpPr>
            <a:spLocks noGrp="1"/>
          </p:cNvSpPr>
          <p:nvPr>
            <p:ph idx="1"/>
          </p:nvPr>
        </p:nvSpPr>
        <p:spPr>
          <a:xfrm>
            <a:off x="444137" y="1690688"/>
            <a:ext cx="10909663" cy="4486275"/>
          </a:xfrm>
        </p:spPr>
        <p:txBody>
          <a:bodyPr/>
          <a:lstStyle/>
          <a:p>
            <a:pPr lvl="0"/>
            <a:r>
              <a:rPr lang="ru-RU" sz="2400" dirty="0" smtClean="0"/>
              <a:t>ФГАОУ </a:t>
            </a:r>
            <a:r>
              <a:rPr lang="ru-RU" sz="2400" dirty="0"/>
              <a:t>ДПО «Академия </a:t>
            </a:r>
            <a:r>
              <a:rPr lang="ru-RU" sz="2400" dirty="0" err="1"/>
              <a:t>Минпросвещения</a:t>
            </a:r>
            <a:r>
              <a:rPr lang="ru-RU" sz="2400" dirty="0"/>
              <a:t> России» «Совершенствование компетенций педагогических работников по работе со слабо мотивированными обучающимися и преодолению их учебной </a:t>
            </a:r>
            <a:r>
              <a:rPr lang="ru-RU" sz="2400" dirty="0" err="1"/>
              <a:t>неуспешности</a:t>
            </a:r>
            <a:r>
              <a:rPr lang="ru-RU" sz="2400" dirty="0"/>
              <a:t>»- 1 чел.</a:t>
            </a:r>
          </a:p>
          <a:p>
            <a:pPr lvl="0"/>
            <a:r>
              <a:rPr lang="ru-RU" sz="2400" dirty="0" smtClean="0"/>
              <a:t>ГОУДПО </a:t>
            </a:r>
            <a:r>
              <a:rPr lang="ru-RU" sz="2400" dirty="0"/>
              <a:t>«Коми республиканский институт развития образования «Школа современного учителя»- 3 чел.</a:t>
            </a:r>
          </a:p>
          <a:p>
            <a:pPr marL="0" indent="0">
              <a:buNone/>
            </a:pPr>
            <a:endParaRPr lang="ru-RU" dirty="0"/>
          </a:p>
        </p:txBody>
      </p:sp>
    </p:spTree>
    <p:extLst>
      <p:ext uri="{BB962C8B-B14F-4D97-AF65-F5344CB8AC3E}">
        <p14:creationId xmlns:p14="http://schemas.microsoft.com/office/powerpoint/2010/main" val="307381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lgn="ctr"/>
            <a:r>
              <a:rPr lang="ru-RU" sz="2800" dirty="0"/>
              <a:t>Выступление на педагогическом совете «Вести с курсов»</a:t>
            </a:r>
            <a:br>
              <a:rPr lang="ru-RU" sz="2800" dirty="0"/>
            </a:br>
            <a:r>
              <a:rPr lang="ru-RU" sz="2800" dirty="0"/>
              <a:t>Выступает Черных Галина Михайловна, учитель математики, учитель высшей категории</a:t>
            </a:r>
            <a:br>
              <a:rPr lang="ru-RU" sz="2800" dirty="0"/>
            </a:br>
            <a:endParaRPr lang="ru-RU" sz="2800" dirty="0"/>
          </a:p>
        </p:txBody>
      </p:sp>
      <p:pic>
        <p:nvPicPr>
          <p:cNvPr id="5" name="Объект 4" descr="C:\Users\Acer\Desktop\фото  500+\DSC04161.JPG"/>
          <p:cNvPicPr>
            <a:picLocks noGrp="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915885" y="2490651"/>
            <a:ext cx="5974080" cy="3866606"/>
          </a:xfrm>
          <a:prstGeom prst="rect">
            <a:avLst/>
          </a:prstGeom>
          <a:noFill/>
          <a:ln>
            <a:noFill/>
          </a:ln>
        </p:spPr>
      </p:pic>
    </p:spTree>
    <p:extLst>
      <p:ext uri="{BB962C8B-B14F-4D97-AF65-F5344CB8AC3E}">
        <p14:creationId xmlns:p14="http://schemas.microsoft.com/office/powerpoint/2010/main" val="115739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  Открытые уроки</a:t>
            </a:r>
            <a:endParaRPr lang="ru-RU" dirty="0"/>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52449" y="1748076"/>
            <a:ext cx="3726399" cy="1719024"/>
          </a:xfrm>
        </p:spPr>
      </p:pic>
      <p:sp>
        <p:nvSpPr>
          <p:cNvPr id="7" name="TextBox 6"/>
          <p:cNvSpPr txBox="1"/>
          <p:nvPr/>
        </p:nvSpPr>
        <p:spPr>
          <a:xfrm>
            <a:off x="4448175" y="2247900"/>
            <a:ext cx="4578497" cy="369332"/>
          </a:xfrm>
          <a:prstGeom prst="rect">
            <a:avLst/>
          </a:prstGeom>
          <a:noFill/>
        </p:spPr>
        <p:txBody>
          <a:bodyPr wrap="none" rtlCol="0">
            <a:spAutoFit/>
          </a:bodyPr>
          <a:lstStyle/>
          <a:p>
            <a:r>
              <a:rPr lang="ru-RU" dirty="0" smtClean="0"/>
              <a:t>Урок математики. Учитель Черных Г.М.  </a:t>
            </a:r>
            <a:endParaRPr lang="ru-RU" dirty="0"/>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27533" y="3784600"/>
            <a:ext cx="4702629" cy="2169367"/>
          </a:xfrm>
          <a:prstGeom prst="rect">
            <a:avLst/>
          </a:prstGeom>
        </p:spPr>
      </p:pic>
      <p:sp>
        <p:nvSpPr>
          <p:cNvPr id="4" name="TextBox 3"/>
          <p:cNvSpPr txBox="1"/>
          <p:nvPr/>
        </p:nvSpPr>
        <p:spPr>
          <a:xfrm>
            <a:off x="6940732" y="4432662"/>
            <a:ext cx="3840479" cy="646331"/>
          </a:xfrm>
          <a:prstGeom prst="rect">
            <a:avLst/>
          </a:prstGeom>
          <a:noFill/>
        </p:spPr>
        <p:txBody>
          <a:bodyPr wrap="square" rtlCol="0">
            <a:spAutoFit/>
          </a:bodyPr>
          <a:lstStyle/>
          <a:p>
            <a:r>
              <a:rPr lang="ru-RU" dirty="0" smtClean="0"/>
              <a:t>Урок русского языка. </a:t>
            </a:r>
          </a:p>
          <a:p>
            <a:r>
              <a:rPr lang="ru-RU" dirty="0" smtClean="0"/>
              <a:t>Учитель Ульянова В.Н.</a:t>
            </a:r>
            <a:endParaRPr lang="ru-RU" dirty="0"/>
          </a:p>
        </p:txBody>
      </p:sp>
    </p:spTree>
    <p:extLst>
      <p:ext uri="{BB962C8B-B14F-4D97-AF65-F5344CB8AC3E}">
        <p14:creationId xmlns:p14="http://schemas.microsoft.com/office/powerpoint/2010/main" val="3002387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Внутришкольный</a:t>
            </a:r>
            <a:r>
              <a:rPr lang="ru-RU" dirty="0" smtClean="0"/>
              <a:t> конкурс </a:t>
            </a:r>
            <a:br>
              <a:rPr lang="ru-RU" dirty="0" smtClean="0"/>
            </a:br>
            <a:r>
              <a:rPr lang="ru-RU" dirty="0" smtClean="0"/>
              <a:t>«Учитель года 2021»</a:t>
            </a:r>
            <a:endParaRPr lang="ru-RU" dirty="0"/>
          </a:p>
        </p:txBody>
      </p:sp>
      <p:pic>
        <p:nvPicPr>
          <p:cNvPr id="4" name="Объект 3" descr="C:\Users\Acer\Desktop\фото  500+\DSC04157.JPG"/>
          <p:cNvPicPr>
            <a:picLocks noGrp="1"/>
          </p:cNvPicPr>
          <p:nvPr>
            <p:ph idx="1"/>
          </p:nvPr>
        </p:nvPicPr>
        <p:blipFill rotWithShape="1">
          <a:blip r:embed="rId2" cstate="print">
            <a:extLst>
              <a:ext uri="{28A0092B-C50C-407E-A947-70E740481C1C}">
                <a14:useLocalDpi xmlns:a14="http://schemas.microsoft.com/office/drawing/2010/main" val="0"/>
              </a:ext>
            </a:extLst>
          </a:blip>
          <a:srcRect l="12722" t="10057"/>
          <a:stretch/>
        </p:blipFill>
        <p:spPr bwMode="auto">
          <a:xfrm>
            <a:off x="549295" y="1444445"/>
            <a:ext cx="2202614" cy="1638389"/>
          </a:xfrm>
          <a:prstGeom prst="rect">
            <a:avLst/>
          </a:prstGeom>
          <a:noFill/>
          <a:ln>
            <a:noFill/>
          </a:ln>
          <a:extLst>
            <a:ext uri="{53640926-AAD7-44D8-BBD7-CCE9431645EC}">
              <a14:shadowObscured xmlns:a14="http://schemas.microsoft.com/office/drawing/2010/main"/>
            </a:ext>
          </a:extLst>
        </p:spPr>
      </p:pic>
      <p:sp>
        <p:nvSpPr>
          <p:cNvPr id="5" name="Прямоугольник 4"/>
          <p:cNvSpPr/>
          <p:nvPr/>
        </p:nvSpPr>
        <p:spPr>
          <a:xfrm>
            <a:off x="2908663" y="1757954"/>
            <a:ext cx="6235337" cy="729430"/>
          </a:xfrm>
          <a:prstGeom prst="rect">
            <a:avLst/>
          </a:prstGeom>
        </p:spPr>
        <p:txBody>
          <a:bodyPr wrap="square">
            <a:spAutoFit/>
          </a:bodyPr>
          <a:lstStyle/>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Урок русского языка в 6 классе, учитель Колегова Галина Михайловна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descr="C:\Users\Acer\Desktop\фото  500+\DSC0415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5749" y="5016136"/>
            <a:ext cx="2264228" cy="1602378"/>
          </a:xfrm>
          <a:prstGeom prst="rect">
            <a:avLst/>
          </a:prstGeom>
          <a:noFill/>
          <a:ln>
            <a:noFill/>
          </a:ln>
        </p:spPr>
      </p:pic>
      <p:sp>
        <p:nvSpPr>
          <p:cNvPr id="7" name="Прямоугольник 6"/>
          <p:cNvSpPr/>
          <p:nvPr/>
        </p:nvSpPr>
        <p:spPr>
          <a:xfrm>
            <a:off x="5512526" y="5111931"/>
            <a:ext cx="5233851" cy="1623008"/>
          </a:xfrm>
          <a:prstGeom prst="rect">
            <a:avLst/>
          </a:prstGeom>
        </p:spPr>
        <p:txBody>
          <a:bodyPr wrap="square">
            <a:spAutoFit/>
          </a:bodyPr>
          <a:lstStyle/>
          <a:p>
            <a:pPr>
              <a:lnSpc>
                <a:spcPct val="115000"/>
              </a:lnSpc>
              <a:spcAft>
                <a:spcPts val="1000"/>
              </a:spcAft>
            </a:pPr>
            <a:endParaRPr lang="ru-RU"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ru-RU" dirty="0" smtClean="0">
                <a:latin typeface="Times New Roman" panose="02020603050405020304" pitchFamily="18" charset="0"/>
                <a:ea typeface="Calibri" panose="020F0502020204030204" pitchFamily="34" charset="0"/>
                <a:cs typeface="Times New Roman" panose="02020603050405020304" pitchFamily="18" charset="0"/>
              </a:rPr>
              <a:t>Урок </a:t>
            </a:r>
            <a:r>
              <a:rPr lang="ru-RU" dirty="0">
                <a:latin typeface="Times New Roman" panose="02020603050405020304" pitchFamily="18" charset="0"/>
                <a:ea typeface="Calibri" panose="020F0502020204030204" pitchFamily="34" charset="0"/>
                <a:cs typeface="Times New Roman" panose="02020603050405020304" pitchFamily="18" charset="0"/>
              </a:rPr>
              <a:t>обучения грамоте в 1 классе, учитель </a:t>
            </a:r>
            <a:r>
              <a:rPr lang="ru-RU" dirty="0" err="1">
                <a:latin typeface="Times New Roman" panose="02020603050405020304" pitchFamily="18" charset="0"/>
                <a:ea typeface="Calibri" panose="020F0502020204030204" pitchFamily="34" charset="0"/>
                <a:cs typeface="Times New Roman" panose="02020603050405020304" pitchFamily="18" charset="0"/>
              </a:rPr>
              <a:t>Напалкова</a:t>
            </a:r>
            <a:r>
              <a:rPr lang="ru-RU" dirty="0">
                <a:latin typeface="Times New Roman" panose="02020603050405020304" pitchFamily="18" charset="0"/>
                <a:ea typeface="Calibri" panose="020F0502020204030204" pitchFamily="34" charset="0"/>
                <a:cs typeface="Times New Roman" panose="02020603050405020304" pitchFamily="18" charset="0"/>
              </a:rPr>
              <a:t> Елена Александровна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2290" y="3163157"/>
            <a:ext cx="3872745" cy="1786304"/>
          </a:xfrm>
          <a:prstGeom prst="rect">
            <a:avLst/>
          </a:prstGeom>
        </p:spPr>
      </p:pic>
      <p:sp>
        <p:nvSpPr>
          <p:cNvPr id="8" name="TextBox 7"/>
          <p:cNvSpPr txBox="1"/>
          <p:nvPr/>
        </p:nvSpPr>
        <p:spPr>
          <a:xfrm>
            <a:off x="5512526" y="3667125"/>
            <a:ext cx="4774474" cy="646331"/>
          </a:xfrm>
          <a:prstGeom prst="rect">
            <a:avLst/>
          </a:prstGeom>
          <a:noFill/>
        </p:spPr>
        <p:txBody>
          <a:bodyPr wrap="square" rtlCol="0">
            <a:spAutoFit/>
          </a:bodyPr>
          <a:lstStyle/>
          <a:p>
            <a:r>
              <a:rPr lang="ru-RU" dirty="0" smtClean="0"/>
              <a:t>Внеурочная деятельность «</a:t>
            </a:r>
            <a:r>
              <a:rPr lang="ru-RU" dirty="0"/>
              <a:t>Ф</a:t>
            </a:r>
            <a:r>
              <a:rPr lang="ru-RU" dirty="0" smtClean="0"/>
              <a:t>естиваль </a:t>
            </a:r>
            <a:r>
              <a:rPr lang="ru-RU" dirty="0" err="1" smtClean="0"/>
              <a:t>коми</a:t>
            </a:r>
            <a:r>
              <a:rPr lang="ru-RU" dirty="0" smtClean="0"/>
              <a:t> подвижных игр» (2-4 </a:t>
            </a:r>
            <a:r>
              <a:rPr lang="ru-RU" dirty="0" err="1" smtClean="0"/>
              <a:t>кл</a:t>
            </a:r>
            <a:r>
              <a:rPr lang="ru-RU" dirty="0" smtClean="0"/>
              <a:t>.)</a:t>
            </a:r>
            <a:endParaRPr lang="ru-RU" dirty="0"/>
          </a:p>
        </p:txBody>
      </p:sp>
    </p:spTree>
    <p:extLst>
      <p:ext uri="{BB962C8B-B14F-4D97-AF65-F5344CB8AC3E}">
        <p14:creationId xmlns:p14="http://schemas.microsoft.com/office/powerpoint/2010/main" val="2578138580"/>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330</TotalTime>
  <Words>349</Words>
  <Application>Microsoft Office PowerPoint</Application>
  <PresentationFormat>Широкоэкранный</PresentationFormat>
  <Paragraphs>50</Paragraphs>
  <Slides>21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Arial</vt:lpstr>
      <vt:lpstr>Calibri</vt:lpstr>
      <vt:lpstr>Times New Roman</vt:lpstr>
      <vt:lpstr>Trebuchet MS</vt:lpstr>
      <vt:lpstr>Wingdings 3</vt:lpstr>
      <vt:lpstr>Аспект</vt:lpstr>
      <vt:lpstr>Реализация плана мероприятий Программы развития МБОУ «СОШ» с. Куратово на 2021 – 2023 гг.  в условиях участия  ШНОР в 2021г.  в проекте «500+»:  опыт и перспективы.</vt:lpstr>
      <vt:lpstr>Команда МБОУ «СОШ» с. Куратово по реализации проекта 500+ </vt:lpstr>
      <vt:lpstr>Рисковые профили</vt:lpstr>
      <vt:lpstr>    1. Недостаточная предметная и методическая компетентность педагогических работников  </vt:lpstr>
      <vt:lpstr>Интенсив Установочный пед.совет «Профессиональные дефициты педагогов школы. Пути их преодоления.»</vt:lpstr>
      <vt:lpstr>Курсы повышения квалификации</vt:lpstr>
      <vt:lpstr>Выступление на педагогическом совете «Вести с курсов» Выступает Черных Галина Михайловна, учитель математики, учитель высшей категории </vt:lpstr>
      <vt:lpstr>  Открытые уроки</vt:lpstr>
      <vt:lpstr>Внутришкольный конкурс  «Учитель года 2021»</vt:lpstr>
      <vt:lpstr>Муниципальный этап конкурса  «Учитель года 2022 »</vt:lpstr>
      <vt:lpstr>Муниципальный этап конкурса  «Самый классный классный» 2022 г.</vt:lpstr>
      <vt:lpstr>Наставничество </vt:lpstr>
      <vt:lpstr>Перспективы: 1. Курсы повышения квалификации «Совершенствование предметных и метапредметных компетенций учителя математики»  2. Проведение открытых уроков, выступление на заседаниях педагогического совета. 3. Проведение итоговой диагностики по ранее выявленным профессиональным дефицитам.  4. Итоговый педагогический совет  «Соответствие уровня профессиональной компетентности каждого педагога современным требованиям».    </vt:lpstr>
      <vt:lpstr>   2. Низкая учебная мотивация обучающихся.</vt:lpstr>
      <vt:lpstr>Презентация PowerPoint</vt:lpstr>
      <vt:lpstr>Профориентационная работа</vt:lpstr>
      <vt:lpstr>Предметные недели</vt:lpstr>
      <vt:lpstr>Участие в школьном этапе Всероссийской олимпиады школьников</vt:lpstr>
      <vt:lpstr>Родительское собрание  «Как помочь ребенку полюбить учебу»</vt:lpstr>
      <vt:lpstr>Перспективы: </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Реализация плана мероприятий Программы развития МБОУ «СОШ» с. Куратово на 2021 – 2023 гг. в условиях участия в ШНОР в 2021 году в проекте «500+»: опыт и перспективы.</dc:title>
  <dc:creator>Пользователь Windows</dc:creator>
  <cp:lastModifiedBy>Пользователь Windows</cp:lastModifiedBy>
  <cp:revision>29</cp:revision>
  <dcterms:created xsi:type="dcterms:W3CDTF">2022-09-14T13:01:59Z</dcterms:created>
  <dcterms:modified xsi:type="dcterms:W3CDTF">2022-09-16T10:35:23Z</dcterms:modified>
</cp:coreProperties>
</file>